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8" r:id="rId4"/>
    <p:sldId id="257" r:id="rId5"/>
    <p:sldId id="259" r:id="rId6"/>
    <p:sldId id="260" r:id="rId7"/>
    <p:sldId id="262" r:id="rId8"/>
    <p:sldId id="261" r:id="rId9"/>
    <p:sldId id="263" r:id="rId10"/>
    <p:sldId id="264" r:id="rId11"/>
    <p:sldId id="267" r:id="rId12"/>
    <p:sldId id="266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CF5D-8FDC-4184-B1B8-E92E39423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63E99-190E-4551-AE64-79F5A1CB5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67AE9-F400-4788-ADB2-F9984735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691A0-1B16-4F79-A148-012957E8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37F5-E301-4152-9D52-F8052DE3C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9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A48D-57B0-45F7-BCA1-DC2E8B8C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A75ED4-6E58-4CDE-A4F0-38B0B4139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E5869-8222-42DF-8003-22DAD199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8E33-19C9-4642-ADDB-9261DB62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0F3FA-E6A7-4623-9BE0-D55A178F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5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249D2-8A99-46B6-A6CF-5FF46752D5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7555AB-A535-48C0-BEF0-735EC7A39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F894F-C7CF-4D6A-AF9F-864166CE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A04FB-5779-49F8-9FA7-F4246CEF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B43ED-8BB4-45E1-8E8A-08F770F9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8C96-0374-41F5-B0EB-ED6EE3E99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34395-79F4-46BF-BA71-D8DB4A055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A3514-56CB-4741-986B-6162B49E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55E61-93C7-489C-8294-B1AD5CBC7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8DB28-2B6E-402A-AFD4-92FFB704E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7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DEE68-B97E-4531-ADEF-AF657E55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DDED4-70A2-4217-AE55-39AEE2ED6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0846-65EB-4146-A56D-6D2148F5B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213D2-E178-4E71-A189-0C0495349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BD6A0-2C60-4D6B-B7D5-5E8B2D5D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5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5CA1E-F921-4404-806F-A41719F8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88E4-9D8F-43B6-882A-028F83C36B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4082B-2643-42B1-A240-71BC11DF7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F6213-16B7-43AE-B4B6-51727D70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9B-C46F-4CB3-8BA0-2361C866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7AA69B-D277-42F3-AFDE-1DD590869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5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F153F-FC7C-4150-9E20-0826A505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B759-2D60-4C3B-8E54-6264B22DE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93AA3-62EB-4E41-AB59-09668525A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6518A-DB37-4095-A668-99CD2CF49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C6872-87B3-42DA-89CD-624FF35FD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91B36C-45F8-41DA-9570-435B7338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B5169-7502-46DF-9ED1-E2CC182D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B9B3D-398F-4708-A970-0D241C1C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26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2F3D-0D90-40E2-B656-367BD4DB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79645-A228-4DAE-AB9C-DE274DD9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256C0-464F-41BD-97DC-3C46104DE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E69F7-88AA-423D-842A-09C108B5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80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7B5F2-6649-4B68-B78C-FAE3EBBDA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6F8BA-7F79-4089-8063-C2CE2898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D85301-BC41-4405-8581-CEC044F12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16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03D4-E324-48EA-A5E4-BBB34719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E13B4-F5B5-4211-8434-2CAB4D6AB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E5D1C-3BF7-4767-AEE0-BDFDF8400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6FA25-7FCB-45E8-BC72-B54B63D98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0B53A-CCB2-42E6-A445-E5CD5E94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7F208-C45D-46C2-9864-999EFF75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11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2B7B-3854-4902-9675-9C533743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36839-77C7-4638-AF81-B99EC9E90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B1718-CE84-4AF3-B189-862C015FA0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F3309-A099-4560-AA94-B27E69AE7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46119-1B43-4C68-B9A9-95075EA00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C3935-8772-4D6E-9147-FFCD50CD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18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C8641-F27A-4887-A316-28D908C24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01081-214B-47B0-98A1-E004DB794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B25B9-A533-4498-85F1-B8AF9A390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C1BF3-50AB-4C34-8F39-1DC278A72CB8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AB54C-185C-47B9-A0E1-9352A1243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4D76C-572B-405C-8D2F-7BF53D9C2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75B9D-E3C3-4EA8-A22E-2053AE6BC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E039-4EB1-4809-AD4B-2017B6324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789459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Remote Sensing for Civil Engineers </a:t>
            </a:r>
            <a:br>
              <a:rPr lang="en-US" b="1" dirty="0"/>
            </a:br>
            <a:r>
              <a:rPr lang="en-US" b="1" dirty="0"/>
              <a:t>CVEN 5301</a:t>
            </a:r>
            <a:br>
              <a:rPr lang="en-US" b="1" dirty="0"/>
            </a:br>
            <a:r>
              <a:rPr lang="en-US" b="1" dirty="0"/>
              <a:t>Project 1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56DAA-1A68-4AD2-98A1-2BAB394C1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35756"/>
            <a:ext cx="9144000" cy="1655762"/>
          </a:xfrm>
        </p:spPr>
        <p:txBody>
          <a:bodyPr/>
          <a:lstStyle/>
          <a:p>
            <a:r>
              <a:rPr lang="en-US" dirty="0"/>
              <a:t>Group member names: </a:t>
            </a:r>
            <a:br>
              <a:rPr lang="en-US" dirty="0"/>
            </a:br>
            <a:r>
              <a:rPr lang="en-US" dirty="0"/>
              <a:t>1) </a:t>
            </a:r>
            <a:r>
              <a:rPr lang="en-US" dirty="0" err="1"/>
              <a:t>Tushon</a:t>
            </a:r>
            <a:r>
              <a:rPr lang="en-US" dirty="0"/>
              <a:t> Dey  (ID#20585317)</a:t>
            </a:r>
          </a:p>
          <a:p>
            <a:r>
              <a:rPr lang="en-US" dirty="0"/>
              <a:t>2)</a:t>
            </a:r>
            <a:r>
              <a:rPr lang="en-US" dirty="0" err="1"/>
              <a:t>Moatafizur</a:t>
            </a:r>
            <a:r>
              <a:rPr lang="en-US" dirty="0"/>
              <a:t> Rahman </a:t>
            </a:r>
            <a:r>
              <a:rPr lang="en-US" dirty="0" err="1"/>
              <a:t>Shawon</a:t>
            </a:r>
            <a:r>
              <a:rPr lang="en-US" dirty="0"/>
              <a:t>     (ID#205704570</a:t>
            </a:r>
            <a:br>
              <a:rPr lang="en-US" dirty="0"/>
            </a:br>
            <a:r>
              <a:rPr lang="en-US" dirty="0"/>
              <a:t>3)Bhavya </a:t>
            </a:r>
            <a:r>
              <a:rPr lang="en-US" dirty="0" err="1"/>
              <a:t>Abbu</a:t>
            </a:r>
            <a:r>
              <a:rPr lang="en-US" dirty="0"/>
              <a:t>    (ID#205579728)</a:t>
            </a:r>
          </a:p>
        </p:txBody>
      </p:sp>
    </p:spTree>
    <p:extLst>
      <p:ext uri="{BB962C8B-B14F-4D97-AF65-F5344CB8AC3E}">
        <p14:creationId xmlns:p14="http://schemas.microsoft.com/office/powerpoint/2010/main" val="280235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DEF5-5A1B-4BBA-B43B-3FB8F6A1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87200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Set of ground control points (GCPs)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12C65-2AE3-4FA3-8A7C-5C6FB721E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400"/>
            <a:ext cx="10515600" cy="4527457"/>
          </a:xfrm>
        </p:spPr>
        <p:txBody>
          <a:bodyPr/>
          <a:lstStyle/>
          <a:p>
            <a:r>
              <a:rPr lang="en-US" dirty="0"/>
              <a:t>We set four GCPs to validate our findings and find out the handset type. Those are- </a:t>
            </a:r>
          </a:p>
          <a:p>
            <a:pPr marL="2628900" lvl="5" indent="-342900">
              <a:buAutoNum type="arabicParenR"/>
            </a:pPr>
            <a:r>
              <a:rPr lang="en-US" dirty="0"/>
              <a:t>Big thicket National preserve (Forest zone)</a:t>
            </a:r>
          </a:p>
          <a:p>
            <a:pPr marL="2628900" lvl="5" indent="-342900">
              <a:buAutoNum type="arabicParenR"/>
            </a:pPr>
            <a:r>
              <a:rPr lang="en-US" dirty="0"/>
              <a:t>Silsbee (City)</a:t>
            </a:r>
          </a:p>
          <a:p>
            <a:pPr marL="2628900" lvl="5" indent="-342900">
              <a:buAutoNum type="arabicParenR"/>
            </a:pPr>
            <a:r>
              <a:rPr lang="en-US" dirty="0"/>
              <a:t>Lamberton –Wood crest</a:t>
            </a:r>
          </a:p>
          <a:p>
            <a:pPr marL="2628900" lvl="5" indent="-342900">
              <a:buAutoNum type="arabicParenR"/>
            </a:pPr>
            <a:r>
              <a:rPr lang="en-US" dirty="0"/>
              <a:t>Neches river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E53AB-617E-4C52-A9EB-95F0345C8FC5}"/>
              </a:ext>
            </a:extLst>
          </p:cNvPr>
          <p:cNvSpPr txBox="1"/>
          <p:nvPr/>
        </p:nvSpPr>
        <p:spPr>
          <a:xfrm>
            <a:off x="1264023" y="4688541"/>
            <a:ext cx="9923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 have put all those real-life projections from GOOGLE EARTH and created a KML file for that location.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extract those files and put them into our study zone evaluate them and set the land set types for those bands.  </a:t>
            </a:r>
          </a:p>
        </p:txBody>
      </p:sp>
    </p:spTree>
    <p:extLst>
      <p:ext uri="{BB962C8B-B14F-4D97-AF65-F5344CB8AC3E}">
        <p14:creationId xmlns:p14="http://schemas.microsoft.com/office/powerpoint/2010/main" val="3965310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FD26E1-8899-4E9E-95EE-A2FCA104B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6300" y="785719"/>
            <a:ext cx="5893988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BB40B-4A6B-4F7F-8263-4B236AAD7E2F}"/>
              </a:ext>
            </a:extLst>
          </p:cNvPr>
          <p:cNvSpPr txBox="1"/>
          <p:nvPr/>
        </p:nvSpPr>
        <p:spPr>
          <a:xfrm>
            <a:off x="3854824" y="5782235"/>
            <a:ext cx="550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control point for Hardin County</a:t>
            </a:r>
          </a:p>
        </p:txBody>
      </p:sp>
    </p:spTree>
    <p:extLst>
      <p:ext uri="{BB962C8B-B14F-4D97-AF65-F5344CB8AC3E}">
        <p14:creationId xmlns:p14="http://schemas.microsoft.com/office/powerpoint/2010/main" val="14866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8751B-CBC9-4AC0-B35E-BAC5F633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8" y="867148"/>
            <a:ext cx="6155738" cy="5029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9AD3E-2099-4489-A4C0-7A3522CB1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456" y="867148"/>
            <a:ext cx="5964544" cy="461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52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3E14-3E6D-4C06-A727-F78E487A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72"/>
            <a:ext cx="12192000" cy="701675"/>
          </a:xfrm>
        </p:spPr>
        <p:txBody>
          <a:bodyPr/>
          <a:lstStyle/>
          <a:p>
            <a:r>
              <a:rPr lang="en-US" dirty="0"/>
              <a:t>Transition over period (Water body)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23BF3-49D7-43AC-B03F-FEFE5A7D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90" y="916089"/>
            <a:ext cx="3837916" cy="2578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97C7DC-90A4-4E16-9EC0-5265F84F1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9469" b="17522"/>
          <a:stretch/>
        </p:blipFill>
        <p:spPr>
          <a:xfrm>
            <a:off x="7014190" y="981635"/>
            <a:ext cx="3474516" cy="24473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39E821-7804-49BF-9A46-5004B5CF0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03" y="4205848"/>
            <a:ext cx="3281989" cy="2383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CA8E2B-CF4B-43A3-9CAD-D085EC44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4190" y="3936885"/>
            <a:ext cx="3566837" cy="2609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4858B3-AE9F-4A4F-A7A2-7C5CD047884E}"/>
              </a:ext>
            </a:extLst>
          </p:cNvPr>
          <p:cNvSpPr txBox="1"/>
          <p:nvPr/>
        </p:nvSpPr>
        <p:spPr>
          <a:xfrm>
            <a:off x="2286000" y="3507715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A5D18-1F56-4DA1-B0AD-3F89BE68DCC7}"/>
              </a:ext>
            </a:extLst>
          </p:cNvPr>
          <p:cNvSpPr txBox="1"/>
          <p:nvPr/>
        </p:nvSpPr>
        <p:spPr>
          <a:xfrm>
            <a:off x="8694136" y="6473853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EEB8E-5C40-4B0A-B77C-4623F9FB52DD}"/>
              </a:ext>
            </a:extLst>
          </p:cNvPr>
          <p:cNvSpPr txBox="1"/>
          <p:nvPr/>
        </p:nvSpPr>
        <p:spPr>
          <a:xfrm>
            <a:off x="2466520" y="6393604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870A2B-10A4-43C3-91CB-69C268B3F419}"/>
              </a:ext>
            </a:extLst>
          </p:cNvPr>
          <p:cNvSpPr txBox="1"/>
          <p:nvPr/>
        </p:nvSpPr>
        <p:spPr>
          <a:xfrm>
            <a:off x="8114081" y="3290783"/>
            <a:ext cx="128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1994</a:t>
            </a:r>
          </a:p>
        </p:txBody>
      </p:sp>
    </p:spTree>
    <p:extLst>
      <p:ext uri="{BB962C8B-B14F-4D97-AF65-F5344CB8AC3E}">
        <p14:creationId xmlns:p14="http://schemas.microsoft.com/office/powerpoint/2010/main" val="103869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A00CC51-0726-45D6-A1A4-4D162D9BA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9972"/>
            <a:ext cx="12192000" cy="701675"/>
          </a:xfrm>
        </p:spPr>
        <p:txBody>
          <a:bodyPr/>
          <a:lstStyle/>
          <a:p>
            <a:r>
              <a:rPr lang="en-US" dirty="0"/>
              <a:t>Transition over period (Urban area)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C0B7F-F4FD-4D67-8643-FE85C5744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70" y="3883497"/>
            <a:ext cx="3215010" cy="254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9762D8-0FAA-40D5-8496-955436D0F0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95"/>
          <a:stretch/>
        </p:blipFill>
        <p:spPr>
          <a:xfrm>
            <a:off x="331694" y="891796"/>
            <a:ext cx="4383858" cy="2548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61C1B-F3DE-49B6-ABCF-CF25EF87C362}"/>
              </a:ext>
            </a:extLst>
          </p:cNvPr>
          <p:cNvSpPr txBox="1"/>
          <p:nvPr/>
        </p:nvSpPr>
        <p:spPr>
          <a:xfrm>
            <a:off x="1165411" y="6192297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005211-4C6E-4C42-B254-F6935516C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731" y="705357"/>
            <a:ext cx="4132730" cy="29681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7A8DF8-F5DE-407C-BF3C-072007626A91}"/>
              </a:ext>
            </a:extLst>
          </p:cNvPr>
          <p:cNvSpPr txBox="1"/>
          <p:nvPr/>
        </p:nvSpPr>
        <p:spPr>
          <a:xfrm>
            <a:off x="9322993" y="3059668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9BBD74-021E-48B0-8AB9-42D1B7AF0DC4}"/>
              </a:ext>
            </a:extLst>
          </p:cNvPr>
          <p:cNvSpPr txBox="1"/>
          <p:nvPr/>
        </p:nvSpPr>
        <p:spPr>
          <a:xfrm>
            <a:off x="1335741" y="3514165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7C43A-DE1B-44D9-AA96-30FACE359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03" y="3673515"/>
            <a:ext cx="4198986" cy="29681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CCACB3-C899-4A81-9A20-67F232C912FA}"/>
              </a:ext>
            </a:extLst>
          </p:cNvPr>
          <p:cNvSpPr txBox="1"/>
          <p:nvPr/>
        </p:nvSpPr>
        <p:spPr>
          <a:xfrm>
            <a:off x="8337388" y="6235618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2023</a:t>
            </a:r>
          </a:p>
        </p:txBody>
      </p:sp>
    </p:spTree>
    <p:extLst>
      <p:ext uri="{BB962C8B-B14F-4D97-AF65-F5344CB8AC3E}">
        <p14:creationId xmlns:p14="http://schemas.microsoft.com/office/powerpoint/2010/main" val="379804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FCFA-C879-4B2A-9933-527DF5BB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3" y="161365"/>
            <a:ext cx="12129247" cy="762001"/>
          </a:xfrm>
        </p:spPr>
        <p:txBody>
          <a:bodyPr>
            <a:normAutofit/>
          </a:bodyPr>
          <a:lstStyle/>
          <a:p>
            <a:r>
              <a:rPr lang="en-US" b="1" dirty="0"/>
              <a:t>Workload distribution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C4534FB-A5E4-4114-87B8-AF3F07210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316662"/>
              </p:ext>
            </p:extLst>
          </p:nvPr>
        </p:nvGraphicFramePr>
        <p:xfrm>
          <a:off x="1066802" y="1192305"/>
          <a:ext cx="10286998" cy="5504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71199">
                  <a:extLst>
                    <a:ext uri="{9D8B030D-6E8A-4147-A177-3AD203B41FA5}">
                      <a16:colId xmlns:a16="http://schemas.microsoft.com/office/drawing/2014/main" val="3023051494"/>
                    </a:ext>
                  </a:extLst>
                </a:gridCol>
                <a:gridCol w="2571199">
                  <a:extLst>
                    <a:ext uri="{9D8B030D-6E8A-4147-A177-3AD203B41FA5}">
                      <a16:colId xmlns:a16="http://schemas.microsoft.com/office/drawing/2014/main" val="3723340195"/>
                    </a:ext>
                  </a:extLst>
                </a:gridCol>
                <a:gridCol w="2572300">
                  <a:extLst>
                    <a:ext uri="{9D8B030D-6E8A-4147-A177-3AD203B41FA5}">
                      <a16:colId xmlns:a16="http://schemas.microsoft.com/office/drawing/2014/main" val="797553183"/>
                    </a:ext>
                  </a:extLst>
                </a:gridCol>
                <a:gridCol w="2572300">
                  <a:extLst>
                    <a:ext uri="{9D8B030D-6E8A-4147-A177-3AD203B41FA5}">
                      <a16:colId xmlns:a16="http://schemas.microsoft.com/office/drawing/2014/main" val="186212506"/>
                    </a:ext>
                  </a:extLst>
                </a:gridCol>
              </a:tblGrid>
              <a:tr h="4544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Group’s member contribution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Bhavya </a:t>
                      </a:r>
                      <a:r>
                        <a:rPr lang="en-US" sz="1400" kern="100" dirty="0" err="1">
                          <a:effectLst/>
                        </a:rPr>
                        <a:t>Abbu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Mostafizur R Shawon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Tushon D Babu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503571"/>
                  </a:ext>
                </a:extLst>
              </a:tr>
              <a:tr h="115144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collection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Collected data from USGS Earth explorer for the decade 2004-2013 and 2014-2023.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Collected data from USGS Earth explorer for the decade 1994-2003.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Collected data from USGS Earth explorer for the decade 1984 – 1993.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1039894"/>
                  </a:ext>
                </a:extLst>
              </a:tr>
              <a:tr h="13837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Skills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Time Management &amp; Responsibility Accepts fair share of work and reliably completes it by the required time.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Creativity/Originality Problem-solves when faced with impasses or challenges, originates new ideas, initiates team decisions.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Technical Skills Ability to create and develop materials on own initiative, provides technical solutions to problems.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6711752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Group meetings conducted offline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03/07/2023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 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03/13/2023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03/17/2023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9010070"/>
                  </a:ext>
                </a:extLst>
              </a:tr>
              <a:tr h="22206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Online meetings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03/10/2023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03/15/2023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03/19/2023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6029977"/>
                  </a:ext>
                </a:extLst>
              </a:tr>
              <a:tr h="13837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Analysis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Sources and preprocessing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Data analysis on histogram equalization and clusters belong to  land use classes using a set of ground control points.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PCA analysis and K means Clustering.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953395"/>
                  </a:ext>
                </a:extLst>
              </a:tr>
              <a:tr h="4544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Report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Methodology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Criteria</a:t>
                      </a:r>
                      <a:endParaRPr lang="en-US" sz="14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Result discussion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and presentation</a:t>
                      </a:r>
                      <a:endParaRPr lang="en-US" sz="14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 panose="020B0502040204020203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5697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217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2FFE5-22E5-471A-ADEE-907B8C71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925793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Project 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B7F5-3E33-4E5F-B31C-F08BD934B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635"/>
            <a:ext cx="10515600" cy="519953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Utilize diverse sources of remote sensing data, including Landsat imagery from multiple decades.</a:t>
            </a:r>
          </a:p>
          <a:p>
            <a:pPr lvl="1"/>
            <a:r>
              <a:rPr lang="en-US" dirty="0"/>
              <a:t>Apply EDA techniques such as histogram equalization to understand data distribution and characteristics.</a:t>
            </a:r>
          </a:p>
          <a:p>
            <a:pPr lvl="1"/>
            <a:r>
              <a:rPr lang="en-US" dirty="0"/>
              <a:t>Conduct PCA to analyze variability and patterns over time.</a:t>
            </a:r>
          </a:p>
          <a:p>
            <a:pPr lvl="1"/>
            <a:r>
              <a:rPr lang="en-US" dirty="0"/>
              <a:t>Implement K-means clustering to identify natural groupings.</a:t>
            </a:r>
          </a:p>
          <a:p>
            <a:pPr lvl="1"/>
            <a:r>
              <a:rPr lang="en-US" dirty="0"/>
              <a:t>Optimize cluster count for meaningful segmentation.</a:t>
            </a:r>
          </a:p>
          <a:p>
            <a:pPr lvl="1"/>
            <a:r>
              <a:rPr lang="en-US" dirty="0"/>
              <a:t>Perform HCA to reveal hierarchical structures in the data.</a:t>
            </a:r>
          </a:p>
          <a:p>
            <a:pPr lvl="1"/>
            <a:r>
              <a:rPr lang="en-US" dirty="0"/>
              <a:t>Utilize GCPs to validate and assign land use classes to clusters.</a:t>
            </a:r>
          </a:p>
          <a:p>
            <a:pPr lvl="1"/>
            <a:r>
              <a:rPr lang="en-US" dirty="0"/>
              <a:t>Examine transitions between land cover types to understand dynamics.</a:t>
            </a:r>
          </a:p>
          <a:p>
            <a:pPr lvl="1"/>
            <a:r>
              <a:rPr lang="en-US" dirty="0"/>
              <a:t>Reflect on the validity and reliability of findings based on assumptions.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0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031F-1B5E-4AB7-AF13-D87BE945F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683"/>
            <a:ext cx="12192000" cy="734234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Data Sources, Cloud Cover,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36252-D3A5-4F50-90FE-BE27B1A98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718" y="977153"/>
            <a:ext cx="6629400" cy="558501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Selected Decades:</a:t>
            </a:r>
          </a:p>
          <a:p>
            <a:pPr lvl="1"/>
            <a:r>
              <a:rPr lang="en-US" dirty="0"/>
              <a:t>1984–1993	1994–2003	2004–2013	2014–2023 (inclusive)</a:t>
            </a:r>
          </a:p>
          <a:p>
            <a:r>
              <a:rPr lang="en-US" b="1" dirty="0"/>
              <a:t>Study Area data extraction:</a:t>
            </a:r>
          </a:p>
          <a:p>
            <a:pPr lvl="1"/>
            <a:r>
              <a:rPr lang="en-US" dirty="0"/>
              <a:t>Study area: Hardin County</a:t>
            </a:r>
          </a:p>
          <a:p>
            <a:pPr lvl="1"/>
            <a:r>
              <a:rPr lang="en-US" dirty="0"/>
              <a:t>Download country map data from Tx.dot website.</a:t>
            </a:r>
          </a:p>
          <a:p>
            <a:pPr lvl="1"/>
            <a:r>
              <a:rPr lang="en-US" dirty="0"/>
              <a:t>Extract shapefile for Hardin County.</a:t>
            </a:r>
          </a:p>
          <a:p>
            <a:r>
              <a:rPr lang="en-US" b="1" dirty="0"/>
              <a:t>Band image download:</a:t>
            </a:r>
            <a:endParaRPr lang="en-US" dirty="0"/>
          </a:p>
          <a:p>
            <a:pPr lvl="1"/>
            <a:r>
              <a:rPr lang="en-US" dirty="0"/>
              <a:t>Upload shapefile to Earth Explorer.</a:t>
            </a:r>
          </a:p>
          <a:p>
            <a:pPr lvl="1"/>
            <a:r>
              <a:rPr lang="en-US" dirty="0"/>
              <a:t>We use 0-5% cloud cover.</a:t>
            </a:r>
          </a:p>
          <a:p>
            <a:pPr lvl="1"/>
            <a:r>
              <a:rPr lang="en-US" dirty="0"/>
              <a:t>Study area footprint covered in 2 swaths. </a:t>
            </a:r>
          </a:p>
          <a:p>
            <a:r>
              <a:rPr lang="en-US" b="1" dirty="0"/>
              <a:t>Data Acquisition:</a:t>
            </a:r>
            <a:endParaRPr lang="en-US" dirty="0"/>
          </a:p>
          <a:p>
            <a:pPr lvl="1"/>
            <a:r>
              <a:rPr lang="en-US" dirty="0"/>
              <a:t>Download all available band data for identified footprints.</a:t>
            </a:r>
          </a:p>
          <a:p>
            <a:pPr lvl="1"/>
            <a:r>
              <a:rPr lang="en-US" dirty="0"/>
              <a:t>Ensure coverage of both satellite swaths.</a:t>
            </a:r>
          </a:p>
          <a:p>
            <a:r>
              <a:rPr lang="en-US" b="1" dirty="0"/>
              <a:t>Clip and Merge:</a:t>
            </a:r>
            <a:endParaRPr lang="en-US" dirty="0"/>
          </a:p>
          <a:p>
            <a:pPr lvl="1"/>
            <a:r>
              <a:rPr lang="en-US" dirty="0"/>
              <a:t>Clip band files based on the study area shapefile.</a:t>
            </a:r>
          </a:p>
          <a:p>
            <a:pPr lvl="1"/>
            <a:r>
              <a:rPr lang="en-US" dirty="0"/>
              <a:t>Merge clipped bands to create single images for each band.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56C82-E9E3-4317-AB88-ED438DE6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2118" y="1638145"/>
            <a:ext cx="4930567" cy="3758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CA202B-C5C1-4C44-99DD-B03BC2667F35}"/>
              </a:ext>
            </a:extLst>
          </p:cNvPr>
          <p:cNvSpPr txBox="1"/>
          <p:nvPr/>
        </p:nvSpPr>
        <p:spPr>
          <a:xfrm>
            <a:off x="8615082" y="5396753"/>
            <a:ext cx="282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Image: Hardin County  (After merged band images) </a:t>
            </a:r>
          </a:p>
        </p:txBody>
      </p:sp>
    </p:spTree>
    <p:extLst>
      <p:ext uri="{BB962C8B-B14F-4D97-AF65-F5344CB8AC3E}">
        <p14:creationId xmlns:p14="http://schemas.microsoft.com/office/powerpoint/2010/main" val="1642704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15399E-C329-4819-8D7A-E73290D8E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2929" y="0"/>
            <a:ext cx="3345470" cy="2205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CC4BC1-72A4-4243-B95E-89B67913E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939" y="2428222"/>
            <a:ext cx="6662061" cy="4126193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E6A5A97-3DC4-4A06-8F1C-F9D6B995C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3585"/>
            <a:ext cx="6467947" cy="1105087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Histogram equalization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49198-E882-4F3D-A050-E8C2CCF8975D}"/>
              </a:ext>
            </a:extLst>
          </p:cNvPr>
          <p:cNvSpPr txBox="1"/>
          <p:nvPr/>
        </p:nvSpPr>
        <p:spPr>
          <a:xfrm>
            <a:off x="8686800" y="2058890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60075-31E6-470A-B57F-738A87E92C3C}"/>
              </a:ext>
            </a:extLst>
          </p:cNvPr>
          <p:cNvSpPr txBox="1"/>
          <p:nvPr/>
        </p:nvSpPr>
        <p:spPr>
          <a:xfrm>
            <a:off x="8385840" y="6488668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80336-3AD4-44FC-885A-E0BD8287C975}"/>
              </a:ext>
            </a:extLst>
          </p:cNvPr>
          <p:cNvSpPr txBox="1"/>
          <p:nvPr/>
        </p:nvSpPr>
        <p:spPr>
          <a:xfrm>
            <a:off x="591671" y="1792941"/>
            <a:ext cx="47512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Histogram Equalization </a:t>
            </a:r>
            <a:r>
              <a:rPr lang="en-US" dirty="0"/>
              <a:t>technique to enhance image contrast and brightness.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Showing Histograms After Equalization </a:t>
            </a:r>
            <a:r>
              <a:rPr lang="en-US" dirty="0"/>
              <a:t>highlights redistributed pixel values for improved spread.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Image Quality Improvements </a:t>
            </a:r>
            <a:r>
              <a:rPr lang="en-US" dirty="0"/>
              <a:t>contrast and feature visibility. Clearer delineation of land cover types.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From Data Analysis and Equalization </a:t>
            </a:r>
            <a:r>
              <a:rPr lang="en-US" dirty="0"/>
              <a:t>Identifying trends and patterns. Standardizing pixel value distribution for enhanced interpretation.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68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3794-99BE-4531-AA39-6B13C501D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112"/>
            <a:ext cx="12192000" cy="997511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PCA Conduct and component loadings change over time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19443-52A9-4E6B-90AB-6BE466E2A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607859"/>
          </a:xfrm>
        </p:spPr>
        <p:txBody>
          <a:bodyPr>
            <a:normAutofit/>
          </a:bodyPr>
          <a:lstStyle/>
          <a:p>
            <a:r>
              <a:rPr lang="en-US" dirty="0"/>
              <a:t>Tighter clusters suggest more homogenous land cover types in a particular decade. Increased dispersion might indicate a higher diversity of land cover types.</a:t>
            </a:r>
          </a:p>
          <a:p>
            <a:r>
              <a:rPr lang="en-US" sz="2400" b="1" dirty="0"/>
              <a:t>Movement Along PC1 (Horizontal Axis):</a:t>
            </a:r>
          </a:p>
          <a:p>
            <a:pPr lvl="1"/>
            <a:r>
              <a:rPr lang="en-US" dirty="0"/>
              <a:t>Think of PC1 as showing changes happening overall.</a:t>
            </a:r>
          </a:p>
          <a:p>
            <a:pPr lvl="1"/>
            <a:r>
              <a:rPr lang="en-US" dirty="0"/>
              <a:t>If points move to the right or left (along the horizontal axis), it means big changes in everything the satellite sees.</a:t>
            </a:r>
          </a:p>
          <a:p>
            <a:r>
              <a:rPr lang="en-US" sz="2400" b="1" dirty="0"/>
              <a:t>Movement Along PC2 (Vertical Axis):</a:t>
            </a:r>
          </a:p>
          <a:p>
            <a:pPr lvl="1"/>
            <a:r>
              <a:rPr lang="en-US" dirty="0"/>
              <a:t>Now, PC2 shows changes happening in specific colors.</a:t>
            </a:r>
          </a:p>
          <a:p>
            <a:pPr lvl="1"/>
            <a:r>
              <a:rPr lang="en-US" dirty="0"/>
              <a:t>If points move up or down (along the vertical axis), it means changes in certain colors, like green or red.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65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6EF45-0D22-43AB-9ED0-A0590229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979581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BABBA16-54A7-494E-900A-5EC1B1BB06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16054"/>
            <a:ext cx="10493188" cy="457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Spreading Out: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Tighter cluster in early decades (1990-2014) suggests dense and homogeneous forest cover.</a:t>
            </a:r>
          </a:p>
          <a:p>
            <a:pPr marL="457200" lvl="1" indent="0">
              <a:lnSpc>
                <a:spcPct val="150000"/>
              </a:lnSpc>
              <a:buFontTx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Later decades </a:t>
            </a:r>
            <a:r>
              <a:rPr lang="en-US" altLang="en-US" sz="1800" dirty="0"/>
              <a:t>(1990-2014)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 a looser cluster, indicating a potential decrease in forest density.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causes include logging, fragmentation, or disturbances.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Shifting Right: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slight shift to the right along PC1 indicates changes in the overall spectral reflectance properties of the forest.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PC1 captures variance influenced by factors affecting reflectance across all bands.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Rightward shift may suggest decrease in vegetation cover or changes in forest composition.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72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997003-206F-4471-8460-26FCB543E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48" y="19609"/>
            <a:ext cx="5271246" cy="328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95B357-5CEC-4618-895E-1995A5356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70" y="19610"/>
            <a:ext cx="4957483" cy="3409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DAE9C5-737A-44BF-9EDF-3196DE40D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3555977"/>
            <a:ext cx="5647764" cy="30241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149A06-320A-49BE-A9C1-7EDC6A5F667B}"/>
              </a:ext>
            </a:extLst>
          </p:cNvPr>
          <p:cNvSpPr txBox="1"/>
          <p:nvPr/>
        </p:nvSpPr>
        <p:spPr>
          <a:xfrm>
            <a:off x="9063317" y="3359986"/>
            <a:ext cx="17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DB09E-E848-4439-AF91-0430E5EDFBB2}"/>
              </a:ext>
            </a:extLst>
          </p:cNvPr>
          <p:cNvSpPr txBox="1"/>
          <p:nvPr/>
        </p:nvSpPr>
        <p:spPr>
          <a:xfrm>
            <a:off x="1855694" y="3365939"/>
            <a:ext cx="17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B8CA3C-E004-4650-BBC4-4867A8EA3893}"/>
              </a:ext>
            </a:extLst>
          </p:cNvPr>
          <p:cNvSpPr txBox="1"/>
          <p:nvPr/>
        </p:nvSpPr>
        <p:spPr>
          <a:xfrm>
            <a:off x="4975412" y="6464715"/>
            <a:ext cx="179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2014</a:t>
            </a:r>
          </a:p>
        </p:txBody>
      </p:sp>
    </p:spTree>
    <p:extLst>
      <p:ext uri="{BB962C8B-B14F-4D97-AF65-F5344CB8AC3E}">
        <p14:creationId xmlns:p14="http://schemas.microsoft.com/office/powerpoint/2010/main" val="235834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C95F-7F23-4F88-91EB-8D07890B3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7224"/>
            <a:ext cx="12192000" cy="887506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Unsupervised classification using k-means clustering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44A78-A8E2-4239-93A9-8404628A5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045" y="3813162"/>
            <a:ext cx="4589413" cy="267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2269-D317-447A-9950-93BF8FB18F1E}"/>
              </a:ext>
            </a:extLst>
          </p:cNvPr>
          <p:cNvSpPr txBox="1"/>
          <p:nvPr/>
        </p:nvSpPr>
        <p:spPr>
          <a:xfrm>
            <a:off x="2001685" y="6472925"/>
            <a:ext cx="16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1994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D74B4-E740-4CB5-A8F8-C724224B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028" y="1084730"/>
            <a:ext cx="4406783" cy="21918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DA3D65-D933-42AF-BAA8-3AC5557540DB}"/>
              </a:ext>
            </a:extLst>
          </p:cNvPr>
          <p:cNvSpPr txBox="1"/>
          <p:nvPr/>
        </p:nvSpPr>
        <p:spPr>
          <a:xfrm>
            <a:off x="8462681" y="3276599"/>
            <a:ext cx="16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2013</a:t>
            </a:r>
          </a:p>
        </p:txBody>
      </p:sp>
      <p:sp>
        <p:nvSpPr>
          <p:cNvPr id="8" name="AutoShape 2" descr="blob:https://web.whatsapp.com/4a8f6c9a-005f-436e-a179-a2e039226b10">
            <a:extLst>
              <a:ext uri="{FF2B5EF4-FFF2-40B4-BE49-F238E27FC236}">
                <a16:creationId xmlns:a16="http://schemas.microsoft.com/office/drawing/2014/main" id="{2346520F-AD5C-4094-8280-697DF134D3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693191-2932-4EBE-B6F3-D890944A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1" y="1084730"/>
            <a:ext cx="4066570" cy="23673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211D2E-D770-4A13-ADC7-0A56A566EDD2}"/>
              </a:ext>
            </a:extLst>
          </p:cNvPr>
          <p:cNvSpPr txBox="1"/>
          <p:nvPr/>
        </p:nvSpPr>
        <p:spPr>
          <a:xfrm>
            <a:off x="2112467" y="3461265"/>
            <a:ext cx="16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1984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4DC4FE-F607-4E3C-A670-815D1742E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158" y="3830597"/>
            <a:ext cx="4589413" cy="264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87E2A1-9127-4BEE-AA90-B6CE6D6DD9B0}"/>
              </a:ext>
            </a:extLst>
          </p:cNvPr>
          <p:cNvSpPr txBox="1"/>
          <p:nvPr/>
        </p:nvSpPr>
        <p:spPr>
          <a:xfrm>
            <a:off x="8346139" y="6396279"/>
            <a:ext cx="16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Year: 2023</a:t>
            </a:r>
          </a:p>
        </p:txBody>
      </p:sp>
    </p:spTree>
    <p:extLst>
      <p:ext uri="{BB962C8B-B14F-4D97-AF65-F5344CB8AC3E}">
        <p14:creationId xmlns:p14="http://schemas.microsoft.com/office/powerpoint/2010/main" val="4165558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871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Söhne</vt:lpstr>
      <vt:lpstr>Office Theme</vt:lpstr>
      <vt:lpstr> Remote Sensing for Civil Engineers  CVEN 5301 Project 1 </vt:lpstr>
      <vt:lpstr>Workload distribution</vt:lpstr>
      <vt:lpstr>Project Objective:</vt:lpstr>
      <vt:lpstr>Data Sources, Cloud Cover, and Pre-processing</vt:lpstr>
      <vt:lpstr>Histogram equalization</vt:lpstr>
      <vt:lpstr>   PCA Conduct and component loadings change over time </vt:lpstr>
      <vt:lpstr>Observation</vt:lpstr>
      <vt:lpstr>PowerPoint Presentation</vt:lpstr>
      <vt:lpstr> Unsupervised classification using k-means clustering  </vt:lpstr>
      <vt:lpstr> Set of ground control points (GCPs)  </vt:lpstr>
      <vt:lpstr>PowerPoint Presentation</vt:lpstr>
      <vt:lpstr>PowerPoint Presentation</vt:lpstr>
      <vt:lpstr>Transition over period (Water body)</vt:lpstr>
      <vt:lpstr>Transition over period (Urban area)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mostafizur rahman shawon</cp:lastModifiedBy>
  <cp:revision>18</cp:revision>
  <dcterms:created xsi:type="dcterms:W3CDTF">2024-03-19T19:24:10Z</dcterms:created>
  <dcterms:modified xsi:type="dcterms:W3CDTF">2024-03-19T23:20:43Z</dcterms:modified>
</cp:coreProperties>
</file>